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1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4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5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6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7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8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1BAE-E103-4BEA-8E32-F1D8C73365C9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CC75C-B790-4FC5-8B2A-D0C59D88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6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It’s All About Yes:</a:t>
            </a:r>
            <a:br>
              <a:rPr lang="en-US" dirty="0"/>
            </a:br>
            <a:r>
              <a:rPr lang="en-US" sz="2700" dirty="0"/>
              <a:t>Transforming Our Jewish Organizations Into Radically Inclusive Spaces</a:t>
            </a:r>
            <a:r>
              <a:rPr lang="en-US" sz="2700" dirty="0" smtClean="0"/>
              <a:t/>
            </a:r>
            <a:br>
              <a:rPr lang="en-US" sz="2700" dirty="0" smtClean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Lisa Berman</a:t>
            </a:r>
          </a:p>
          <a:p>
            <a:r>
              <a:rPr lang="en-US" dirty="0" smtClean="0"/>
              <a:t>Mayyim Hayyim Living Waters Community Mikveh &amp; Education Center</a:t>
            </a:r>
          </a:p>
          <a:p>
            <a:r>
              <a:rPr lang="en-US" dirty="0" smtClean="0"/>
              <a:t>Newton, MA USA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9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of a time when…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of a specific time when you entered a space and felt there had been particular thought, attention, and planning put into welcoming and including you.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95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culture of “yes” begins with values, </a:t>
            </a:r>
            <a:br>
              <a:rPr lang="en-US" dirty="0" smtClean="0"/>
            </a:br>
            <a:r>
              <a:rPr lang="en-US" dirty="0" smtClean="0"/>
              <a:t>not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 </a:t>
            </a:r>
            <a:r>
              <a:rPr lang="en-US" sz="1800" i="1" dirty="0" smtClean="0"/>
              <a:t>"For my house shall be a house of prayer for all people."(Isaiah 56:5)</a:t>
            </a:r>
            <a:br>
              <a:rPr lang="en-US" sz="1800" i="1" dirty="0" smtClean="0"/>
            </a:br>
            <a:endParaRPr lang="en-US" sz="1800" i="1" dirty="0" smtClean="0">
              <a:solidFill>
                <a:srgbClr val="00A4E4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A4E4"/>
                </a:solidFill>
              </a:rPr>
              <a:t>Values</a:t>
            </a:r>
            <a:r>
              <a:rPr lang="en-US" dirty="0" smtClean="0"/>
              <a:t> are the guide posts for decisions and actions.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Inclusivity must be a </a:t>
            </a:r>
            <a:r>
              <a:rPr lang="en-US" dirty="0" smtClean="0">
                <a:solidFill>
                  <a:srgbClr val="00A4E4"/>
                </a:solidFill>
              </a:rPr>
              <a:t>representation</a:t>
            </a:r>
            <a:r>
              <a:rPr lang="en-US" dirty="0" smtClean="0"/>
              <a:t> of your organization’s values/principles.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“Who” and “how” are </a:t>
            </a:r>
            <a:r>
              <a:rPr lang="en-US" dirty="0" smtClean="0">
                <a:solidFill>
                  <a:srgbClr val="00A4E4"/>
                </a:solidFill>
              </a:rPr>
              <a:t>expressions</a:t>
            </a:r>
            <a:r>
              <a:rPr lang="en-US" dirty="0" smtClean="0"/>
              <a:t> of a value of inclusivity – a response to individuals’ needs.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00A4E4"/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00A4E4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A4E4"/>
                </a:solidFill>
              </a:rPr>
              <a:t>Principles first. Then practices.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7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 value of inclusivity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i="1" dirty="0" smtClean="0">
                <a:solidFill>
                  <a:srgbClr val="00A4E4"/>
                </a:solidFill>
              </a:rPr>
              <a:t>Environment: Mikveh = private, secret, exclusive</a:t>
            </a:r>
          </a:p>
          <a:p>
            <a:pPr marL="0" indent="0" algn="ctr">
              <a:buNone/>
            </a:pPr>
            <a:endParaRPr lang="en-US" i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u="sng" dirty="0" smtClean="0"/>
              <a:t>Mayyim Hayyim’s 7 Principles</a:t>
            </a:r>
          </a:p>
          <a:p>
            <a:pPr marL="0" indent="0" algn="ctr">
              <a:buNone/>
            </a:pPr>
            <a:r>
              <a:rPr lang="en-US" dirty="0"/>
              <a:t>Halacha – Jewish law</a:t>
            </a:r>
          </a:p>
          <a:p>
            <a:pPr marL="0" indent="0" algn="ctr">
              <a:buNone/>
            </a:pPr>
            <a:r>
              <a:rPr lang="en-US" dirty="0" err="1"/>
              <a:t>Tz’niyut</a:t>
            </a:r>
            <a:r>
              <a:rPr lang="en-US" dirty="0"/>
              <a:t> – modesty/privacy</a:t>
            </a:r>
          </a:p>
          <a:p>
            <a:pPr marL="0" indent="0" algn="ctr">
              <a:buNone/>
            </a:pPr>
            <a:r>
              <a:rPr lang="en-US" dirty="0" err="1"/>
              <a:t>Ahavat</a:t>
            </a:r>
            <a:r>
              <a:rPr lang="en-US" dirty="0"/>
              <a:t> </a:t>
            </a:r>
            <a:r>
              <a:rPr lang="en-US" dirty="0" err="1"/>
              <a:t>Yisrael</a:t>
            </a:r>
            <a:r>
              <a:rPr lang="en-US" dirty="0"/>
              <a:t> – love of the Jewish people</a:t>
            </a:r>
          </a:p>
          <a:p>
            <a:pPr marL="0" indent="0" algn="ctr">
              <a:buNone/>
            </a:pPr>
            <a:r>
              <a:rPr lang="en-US" dirty="0" err="1"/>
              <a:t>Klal</a:t>
            </a:r>
            <a:r>
              <a:rPr lang="en-US" dirty="0"/>
              <a:t> </a:t>
            </a:r>
            <a:r>
              <a:rPr lang="en-US" dirty="0" err="1"/>
              <a:t>Yisrael</a:t>
            </a:r>
            <a:r>
              <a:rPr lang="en-US" dirty="0"/>
              <a:t> – community of Israel</a:t>
            </a:r>
          </a:p>
          <a:p>
            <a:pPr marL="0" indent="0" algn="ctr">
              <a:buNone/>
            </a:pPr>
            <a:r>
              <a:rPr lang="en-US" dirty="0" err="1"/>
              <a:t>Chinuch</a:t>
            </a:r>
            <a:r>
              <a:rPr lang="en-US" dirty="0"/>
              <a:t> – </a:t>
            </a:r>
            <a:r>
              <a:rPr lang="en-US" dirty="0" err="1"/>
              <a:t>eduction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Hiddur</a:t>
            </a:r>
            <a:r>
              <a:rPr lang="en-US" dirty="0"/>
              <a:t> Mitzvah – beautifying </a:t>
            </a:r>
            <a:r>
              <a:rPr lang="en-US" dirty="0" err="1"/>
              <a:t>mitzvot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Petichut</a:t>
            </a:r>
            <a:r>
              <a:rPr lang="en-US" dirty="0"/>
              <a:t> – openness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YES </a:t>
            </a:r>
            <a:r>
              <a:rPr lang="en-US" dirty="0" err="1"/>
              <a:t>YES</a:t>
            </a:r>
            <a:r>
              <a:rPr lang="en-US" dirty="0"/>
              <a:t> </a:t>
            </a:r>
            <a:r>
              <a:rPr lang="en-US" dirty="0" err="1"/>
              <a:t>YES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3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Chatzizot</a:t>
            </a:r>
            <a:r>
              <a:rPr lang="en-US" dirty="0" smtClean="0"/>
              <a:t> – Barriers to inclusion, welcome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1" y="1825625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56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Chatzizot</a:t>
            </a:r>
            <a:r>
              <a:rPr lang="en-US" dirty="0" smtClean="0"/>
              <a:t> – Barriers to inclusion, 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u="sng" dirty="0"/>
              <a:t>Barriers to whom?</a:t>
            </a:r>
          </a:p>
          <a:p>
            <a:r>
              <a:rPr lang="en-US" dirty="0"/>
              <a:t>Physical needs</a:t>
            </a:r>
          </a:p>
          <a:p>
            <a:r>
              <a:rPr lang="en-US" dirty="0"/>
              <a:t>Money</a:t>
            </a:r>
          </a:p>
          <a:p>
            <a:r>
              <a:rPr lang="en-US" dirty="0"/>
              <a:t>Time/convenience</a:t>
            </a:r>
          </a:p>
          <a:p>
            <a:r>
              <a:rPr lang="en-US" dirty="0"/>
              <a:t>Varying Jewish/other than Jewish identities</a:t>
            </a:r>
          </a:p>
          <a:p>
            <a:r>
              <a:rPr lang="en-US" dirty="0"/>
              <a:t>Food (kashrut ,allergies)</a:t>
            </a:r>
          </a:p>
          <a:p>
            <a:endParaRPr lang="en-US" dirty="0"/>
          </a:p>
          <a:p>
            <a:r>
              <a:rPr lang="en-US" dirty="0"/>
              <a:t>Developmental/cognitive disabilities</a:t>
            </a:r>
          </a:p>
          <a:p>
            <a:r>
              <a:rPr lang="en-US" dirty="0"/>
              <a:t>Sexual orientation</a:t>
            </a:r>
          </a:p>
          <a:p>
            <a:r>
              <a:rPr lang="en-US" dirty="0"/>
              <a:t>Gender expression</a:t>
            </a:r>
          </a:p>
          <a:p>
            <a:r>
              <a:rPr lang="en-US" dirty="0"/>
              <a:t>Language: Hebrew, English, other</a:t>
            </a:r>
          </a:p>
          <a:p>
            <a:r>
              <a:rPr lang="en-US" dirty="0"/>
              <a:t>Learning styles</a:t>
            </a:r>
          </a:p>
          <a:p>
            <a:r>
              <a:rPr lang="en-US" dirty="0"/>
              <a:t>More…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5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Waters – Mikveh for Every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1 focus on Ben</a:t>
            </a:r>
          </a:p>
          <a:p>
            <a:r>
              <a:rPr lang="en-US" dirty="0" smtClean="0"/>
              <a:t>Group 2 focus on Lisa</a:t>
            </a:r>
          </a:p>
          <a:p>
            <a:r>
              <a:rPr lang="en-US" dirty="0" smtClean="0"/>
              <a:t>Group 3 focus on Marie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Share: What were their needs – physical, spiritual, etc.?</a:t>
            </a:r>
          </a:p>
          <a:p>
            <a:pPr marL="0" indent="0">
              <a:buNone/>
            </a:pPr>
            <a:r>
              <a:rPr lang="en-US" dirty="0" smtClean="0"/>
              <a:t>How were they met?</a:t>
            </a:r>
          </a:p>
          <a:p>
            <a:pPr marL="0" indent="0">
              <a:buNone/>
            </a:pPr>
            <a:r>
              <a:rPr lang="en-US" dirty="0" smtClean="0"/>
              <a:t>What was their experience?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8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the individual and their experience at the center of your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Guest</a:t>
            </a:r>
          </a:p>
          <a:p>
            <a:pPr lvl="0"/>
            <a:r>
              <a:rPr lang="en-US" dirty="0" smtClean="0"/>
              <a:t>Congregant</a:t>
            </a:r>
          </a:p>
          <a:p>
            <a:pPr lvl="0"/>
            <a:r>
              <a:rPr lang="en-US" dirty="0" smtClean="0"/>
              <a:t>Student</a:t>
            </a:r>
          </a:p>
          <a:p>
            <a:pPr lvl="0"/>
            <a:r>
              <a:rPr lang="en-US" dirty="0" smtClean="0"/>
              <a:t>Spouse</a:t>
            </a:r>
          </a:p>
          <a:p>
            <a:pPr lvl="0"/>
            <a:r>
              <a:rPr lang="en-US" dirty="0" smtClean="0"/>
              <a:t>Visitor </a:t>
            </a:r>
          </a:p>
          <a:p>
            <a:pPr lvl="1"/>
            <a:r>
              <a:rPr lang="en-US" dirty="0" smtClean="0"/>
              <a:t>Design of space</a:t>
            </a:r>
          </a:p>
          <a:p>
            <a:pPr lvl="1"/>
            <a:r>
              <a:rPr lang="en-US" dirty="0" smtClean="0"/>
              <a:t>Encountering similar people</a:t>
            </a:r>
          </a:p>
          <a:p>
            <a:pPr lvl="1"/>
            <a:r>
              <a:rPr lang="en-US" dirty="0" smtClean="0"/>
              <a:t>Outfacing communications</a:t>
            </a:r>
          </a:p>
          <a:p>
            <a:pPr lvl="1"/>
            <a:r>
              <a:rPr lang="en-US" dirty="0" smtClean="0"/>
              <a:t>Written materials</a:t>
            </a:r>
          </a:p>
          <a:p>
            <a:pPr lvl="1"/>
            <a:r>
              <a:rPr lang="en-US" dirty="0" smtClean="0"/>
              <a:t>Staff/volunteer understanding &amp; communication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51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 from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 willing to have hard conversations.</a:t>
            </a:r>
          </a:p>
          <a:p>
            <a:r>
              <a:rPr lang="en-US" sz="2400" dirty="0" smtClean="0"/>
              <a:t>Listen, listen, listen.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Don’t make assumptions about individuals’ needs. Be proactive, and then ask. 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/>
              <a:t>“What do you need?” requires people to educate </a:t>
            </a:r>
            <a:r>
              <a:rPr lang="en-US" sz="2400" i="1" dirty="0" smtClean="0"/>
              <a:t>you</a:t>
            </a:r>
            <a:r>
              <a:rPr lang="en-US" sz="2400" dirty="0" smtClean="0"/>
              <a:t>. Do your homework first. </a:t>
            </a:r>
          </a:p>
          <a:p>
            <a:r>
              <a:rPr lang="en-US" sz="2400" dirty="0" smtClean="0"/>
              <a:t>Seek out the realization that you may not be meeting someone’s needs. There is always work to be done. </a:t>
            </a:r>
          </a:p>
          <a:p>
            <a:r>
              <a:rPr lang="en-US" sz="2400" dirty="0" smtClean="0"/>
              <a:t>View diversity, inclusivity, and welcoming The Other not as burdensome, but as exciting.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22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It’s All About Yes: Transforming Our Jewish Organizations Into Radically Inclusive Spaces </vt:lpstr>
      <vt:lpstr>Think of a time when…</vt:lpstr>
      <vt:lpstr>A culture of “yes” begins with values,  not actions</vt:lpstr>
      <vt:lpstr>What does a value of inclusivity look like?</vt:lpstr>
      <vt:lpstr>Chatzizot – Barriers to inclusion, welcome</vt:lpstr>
      <vt:lpstr>Chatzizot – Barriers to inclusion, welcome</vt:lpstr>
      <vt:lpstr>Open Waters – Mikveh for Every Body</vt:lpstr>
      <vt:lpstr>Put the individual and their experience at the center of your organization</vt:lpstr>
      <vt:lpstr>Closing thoughts from experience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All About Yes: Transforming Our Jewish Organizations Into Radically Inclusive Spaces</dc:title>
  <dc:creator>Lisa Berman</dc:creator>
  <cp:lastModifiedBy>Lisa Berman</cp:lastModifiedBy>
  <cp:revision>2</cp:revision>
  <dcterms:created xsi:type="dcterms:W3CDTF">2019-12-13T17:46:04Z</dcterms:created>
  <dcterms:modified xsi:type="dcterms:W3CDTF">2019-12-13T17:54:24Z</dcterms:modified>
</cp:coreProperties>
</file>